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2" r:id="rId10"/>
    <p:sldId id="271" r:id="rId11"/>
    <p:sldId id="273" r:id="rId12"/>
    <p:sldId id="274" r:id="rId13"/>
    <p:sldId id="263" r:id="rId14"/>
    <p:sldId id="261" r:id="rId15"/>
    <p:sldId id="262" r:id="rId16"/>
    <p:sldId id="275" r:id="rId17"/>
    <p:sldId id="276" r:id="rId18"/>
    <p:sldId id="277" r:id="rId19"/>
    <p:sldId id="278" r:id="rId20"/>
    <p:sldId id="279" r:id="rId21"/>
    <p:sldId id="280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33" autoAdjust="0"/>
  </p:normalViewPr>
  <p:slideViewPr>
    <p:cSldViewPr>
      <p:cViewPr varScale="1">
        <p:scale>
          <a:sx n="116" d="100"/>
          <a:sy n="116" d="100"/>
        </p:scale>
        <p:origin x="14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B086E-927B-42AE-9108-980E02D27FE5}" type="datetimeFigureOut">
              <a:rPr lang="cs-CZ" smtClean="0"/>
              <a:t>8.4.2016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CDB18-7A54-4B49-9C67-E6BA641283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875967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5D47D-1C36-47DE-A767-B9947A93F9E7}" type="datetimeFigureOut">
              <a:rPr lang="cs-CZ" smtClean="0"/>
              <a:t>8.4.2016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9FF6A-C98C-464F-9356-4DEDB558EF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74203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C655BF1-9159-42E8-B3EA-11176B012485}" type="datetime1">
              <a:rPr lang="cs-CZ" smtClean="0"/>
              <a:t>8.4.2016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99FF6A-C98C-464F-9356-4DEDB558EF94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283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E510-2A95-4649-81D1-C9C73BEC17A3}" type="datetime1">
              <a:rPr lang="cs-CZ" smtClean="0"/>
              <a:t>8.4.2016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CF11363-0E94-4B6D-8EA5-F5EBF86C4F3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5E5A-FD96-49E4-829B-5F3F81B12E97}" type="datetime1">
              <a:rPr lang="cs-CZ" smtClean="0"/>
              <a:t>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DDBB3-5E47-4DEA-A8DE-9326056D00FA}" type="datetime1">
              <a:rPr lang="cs-CZ" smtClean="0"/>
              <a:t>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493B-14AC-492B-B7CE-FEBD4C81F7FE}" type="datetime1">
              <a:rPr lang="cs-CZ" smtClean="0"/>
              <a:t>8.4.2016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CF11363-0E94-4B6D-8EA5-F5EBF86C4F3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D629-960B-414A-B80D-C15C357F9A97}" type="datetime1">
              <a:rPr lang="cs-CZ" smtClean="0"/>
              <a:t>8.4.2016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7A9E-A1B6-4A01-ABD4-4E5AB71323DE}" type="datetime1">
              <a:rPr lang="cs-CZ" smtClean="0"/>
              <a:t>8.4.2016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0453-8B11-4381-955C-6A6F812E6FC8}" type="datetime1">
              <a:rPr lang="cs-CZ" smtClean="0"/>
              <a:t>8.4.2016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CF11363-0E94-4B6D-8EA5-F5EBF86C4F36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6CE65-0632-46FF-88CD-3B9E8A98E7A8}" type="datetime1">
              <a:rPr lang="cs-CZ" smtClean="0"/>
              <a:t>8.4.2016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CE853-3F44-4A2F-BC76-E4BB9A284FFC}" type="datetime1">
              <a:rPr lang="cs-CZ" smtClean="0"/>
              <a:t>8.4.2016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2DDC-BFC0-4CBB-A16E-05A96CA21A75}" type="datetime1">
              <a:rPr lang="cs-CZ" smtClean="0"/>
              <a:t>8.4.2016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39AD4-ADC4-444E-B695-EEE00BEA94A7}" type="datetime1">
              <a:rPr lang="cs-CZ" smtClean="0"/>
              <a:t>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FFAADDF-9639-4FE2-97C6-C8071D6E73FA}" type="datetime1">
              <a:rPr lang="cs-CZ" smtClean="0"/>
              <a:t>8.4.2016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CF11363-0E94-4B6D-8EA5-F5EBF86C4F36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175351" cy="1793167"/>
          </a:xfrm>
        </p:spPr>
        <p:txBody>
          <a:bodyPr/>
          <a:lstStyle/>
          <a:p>
            <a:r>
              <a:rPr lang="cs-CZ" dirty="0" smtClean="0"/>
              <a:t>KOMUNIKACE v obci Nová ves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28" y="2348880"/>
            <a:ext cx="6355811" cy="2088232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8458200" cy="914400"/>
          </a:xfrm>
        </p:spPr>
        <p:txBody>
          <a:bodyPr/>
          <a:lstStyle/>
          <a:p>
            <a:r>
              <a:rPr lang="cs-CZ" dirty="0" smtClean="0"/>
              <a:t>Martin Exner, starosta		11.4.2016 Nová Ves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804" y="2492896"/>
            <a:ext cx="2359932" cy="419543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333010"/>
            <a:ext cx="4372307" cy="245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0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700" dirty="0" smtClean="0"/>
              <a:t>Výsledky </a:t>
            </a:r>
            <a:r>
              <a:rPr lang="cs-CZ" sz="2700" dirty="0"/>
              <a:t>měření rychlosti a počtu automobilů na silnici II/608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 smtClean="0"/>
              <a:t>11.4.2016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10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dirty="0" smtClean="0"/>
              <a:t>Nová Ves – 3600 vozidel denně, 50 km/h překračuje 52,6%, 70 km/h 3,8%.</a:t>
            </a:r>
          </a:p>
          <a:p>
            <a:r>
              <a:rPr lang="cs-CZ" sz="1800" dirty="0" smtClean="0"/>
              <a:t>Nové Ouholice – 6450 vozidel denně, </a:t>
            </a:r>
            <a:r>
              <a:rPr lang="pt-BR" sz="1800" dirty="0"/>
              <a:t>50 km/h překračuje </a:t>
            </a:r>
            <a:r>
              <a:rPr lang="cs-CZ" sz="1800" dirty="0" smtClean="0"/>
              <a:t>94,8</a:t>
            </a:r>
            <a:r>
              <a:rPr lang="pt-BR" sz="1800" dirty="0" smtClean="0"/>
              <a:t>%, </a:t>
            </a:r>
            <a:r>
              <a:rPr lang="pt-BR" sz="1800" dirty="0"/>
              <a:t>70 km/h </a:t>
            </a:r>
            <a:r>
              <a:rPr lang="cs-CZ" sz="1800" dirty="0" smtClean="0"/>
              <a:t>27</a:t>
            </a:r>
            <a:r>
              <a:rPr lang="pt-BR" sz="1800" dirty="0" smtClean="0"/>
              <a:t>,8%</a:t>
            </a:r>
            <a:r>
              <a:rPr lang="cs-CZ" sz="1800" dirty="0" smtClean="0"/>
              <a:t>, 90 km/h 2,5 % - </a:t>
            </a:r>
            <a:r>
              <a:rPr lang="cs-CZ" sz="1800" dirty="0" smtClean="0">
                <a:solidFill>
                  <a:srgbClr val="C00000"/>
                </a:solidFill>
              </a:rPr>
              <a:t>to znamená, že každou hodinu projede 23 aut rychlostí více než 70 km/h a 7 aut za hodinu překročí 90 km/h v zastavěné oblasti bez chodníku</a:t>
            </a:r>
            <a:r>
              <a:rPr lang="cs-CZ" sz="1800" dirty="0" smtClean="0"/>
              <a:t>.</a:t>
            </a:r>
          </a:p>
          <a:p>
            <a:r>
              <a:rPr lang="cs-CZ" sz="1800" dirty="0" smtClean="0"/>
              <a:t>Staré Ouholice (rovinka z Nových Ouholic směr Nelahozeves) – 5860 vozidel denně, </a:t>
            </a:r>
            <a:r>
              <a:rPr lang="pt-BR" sz="1800" dirty="0"/>
              <a:t>50 km/h překračuje 94,8%, 70 km/h 27,8%, 90 km/h </a:t>
            </a:r>
            <a:r>
              <a:rPr lang="pt-BR" sz="1800" dirty="0" smtClean="0"/>
              <a:t>2,</a:t>
            </a:r>
            <a:r>
              <a:rPr lang="cs-CZ" sz="1800" dirty="0" smtClean="0"/>
              <a:t>6</a:t>
            </a:r>
            <a:r>
              <a:rPr lang="pt-BR" sz="1800" dirty="0" smtClean="0"/>
              <a:t> %</a:t>
            </a:r>
            <a:r>
              <a:rPr lang="cs-CZ" sz="1800" dirty="0" smtClean="0"/>
              <a:t>.</a:t>
            </a:r>
            <a:endParaRPr lang="pt-BR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82794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 smtClean="0"/>
              <a:t>Instalace </a:t>
            </a:r>
            <a:r>
              <a:rPr lang="cs-CZ" sz="2800" dirty="0"/>
              <a:t>úsekového radaru v Nových Ouholicích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dirty="0" smtClean="0"/>
              <a:t>V současnosti občasně měří rychlost Policie ČR v Nových Ouholicích, obecní policie Koleč a městská policie Veltrusy v Nové Vsi.</a:t>
            </a:r>
          </a:p>
          <a:p>
            <a:r>
              <a:rPr lang="cs-CZ" sz="1800" dirty="0" smtClean="0"/>
              <a:t>Instaluje soukromá firma, spravuje MÚ Kralupy (veřejnoprávní smlouva s Novou Vsí), přestupky řeší a pokuty vybírá městská policie Kralupy, náklady na instalaci a provoz a příjmy z pokut sdílené firma – Kralupy. Nová Ves z pokut nemá nic.</a:t>
            </a:r>
          </a:p>
          <a:p>
            <a:r>
              <a:rPr lang="cs-CZ" sz="1800" dirty="0" smtClean="0"/>
              <a:t>Vyjadřuje se DI PČR Mělník – původně neformálně nesouhlasili, nyní neformální souhlas, podmíněný neměřením v noci</a:t>
            </a:r>
          </a:p>
          <a:p>
            <a:r>
              <a:rPr lang="cs-CZ" sz="1800" dirty="0" smtClean="0"/>
              <a:t>Postup:</a:t>
            </a:r>
          </a:p>
          <a:p>
            <a:r>
              <a:rPr lang="cs-CZ" sz="1800" dirty="0" smtClean="0"/>
              <a:t>Projednání s MÚ Kralupy, Rada Kralup podmiňuje uzavření veřejnoprávní smlouvy výpovědí smlouvy s obecní policií Koleč.</a:t>
            </a:r>
          </a:p>
          <a:p>
            <a:r>
              <a:rPr lang="cs-CZ" sz="1800" dirty="0" smtClean="0"/>
              <a:t>Výpověď smlouvy s Kolčí, uzavření smlouvy s Kralupy.</a:t>
            </a:r>
          </a:p>
          <a:p>
            <a:r>
              <a:rPr lang="cs-CZ" sz="1800" dirty="0" smtClean="0"/>
              <a:t>Schválení smlouvy SČ krajem.</a:t>
            </a:r>
          </a:p>
          <a:p>
            <a:r>
              <a:rPr lang="cs-CZ" sz="1800" dirty="0" smtClean="0"/>
              <a:t>Souhlasné vyjádření PČR</a:t>
            </a:r>
          </a:p>
          <a:p>
            <a:r>
              <a:rPr lang="cs-CZ" sz="1800" dirty="0" smtClean="0"/>
              <a:t>Projekt, povolení, realizace</a:t>
            </a:r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cs-CZ" sz="1800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 smtClean="0"/>
              <a:t>11.4.2016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11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959" y="4724209"/>
            <a:ext cx="2643593" cy="187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52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Zóna </a:t>
            </a:r>
            <a:r>
              <a:rPr lang="es-ES" dirty="0"/>
              <a:t>30 ve Starých Ouholicích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z="1800" dirty="0"/>
              <a:t>Zatímco v minulosti bylo cílem dopravní politiky umožnit autům co nejrychlejší jízdu, nyní se pozornost začíná soustředit na člověka. </a:t>
            </a:r>
            <a:r>
              <a:rPr lang="cs-CZ" sz="1800" dirty="0" smtClean="0"/>
              <a:t>Dokonce </a:t>
            </a:r>
            <a:r>
              <a:rPr lang="cs-CZ" sz="1800" dirty="0"/>
              <a:t>i Evropský parlament ve své Zprávě o bezpečnosti silničního provozu doporučil úřadům zavádět v obytných pásmech v celé EU rychlostní limit 30 km/h</a:t>
            </a:r>
            <a:r>
              <a:rPr lang="cs-CZ" sz="1800" dirty="0" smtClean="0"/>
              <a:t>.</a:t>
            </a:r>
          </a:p>
          <a:p>
            <a:r>
              <a:rPr lang="cs-CZ" sz="1800" dirty="0" smtClean="0"/>
              <a:t>Obec projednala s občany formou ankety na webu  (67% pro) a výzvou ve zpravodaji – 100% souhlasné reakce.</a:t>
            </a:r>
          </a:p>
          <a:p>
            <a:r>
              <a:rPr lang="cs-CZ" sz="1800" dirty="0" smtClean="0"/>
              <a:t>Zastupitelstvo přijalo usnesení o zřízení </a:t>
            </a:r>
            <a:r>
              <a:rPr lang="cs-CZ" sz="1800" dirty="0" err="1" smtClean="0"/>
              <a:t>zony</a:t>
            </a:r>
            <a:r>
              <a:rPr lang="cs-CZ" sz="1800" dirty="0" smtClean="0"/>
              <a:t> 30.</a:t>
            </a:r>
          </a:p>
          <a:p>
            <a:r>
              <a:rPr lang="cs-CZ" sz="1800" dirty="0" smtClean="0"/>
              <a:t>Stanovisko DI PČR – nevidí důvod ke změně, odbor dopravy </a:t>
            </a:r>
            <a:r>
              <a:rPr lang="cs-CZ" sz="1800" dirty="0"/>
              <a:t>MÚ Kralupy: </a:t>
            </a:r>
            <a:r>
              <a:rPr lang="cs-CZ" sz="1800" i="1" dirty="0"/>
              <a:t>„Důvodem nesouhlasu s navrženou místní úpravou provozu na pozemních komunikacích je neshledání důvodu ke změně místní úpravy provozu na </a:t>
            </a:r>
            <a:r>
              <a:rPr lang="cs-CZ" sz="1800" i="1" dirty="0" smtClean="0"/>
              <a:t>pozemních </a:t>
            </a:r>
            <a:r>
              <a:rPr lang="cs-CZ" sz="1800" i="1" dirty="0"/>
              <a:t>komunikacích – umístěním výše uvedených značek.“ </a:t>
            </a:r>
            <a:endParaRPr lang="cs-CZ" sz="1800" i="1" dirty="0" smtClean="0"/>
          </a:p>
          <a:p>
            <a:r>
              <a:rPr lang="cs-CZ" sz="1800" dirty="0"/>
              <a:t>Naše důvody: </a:t>
            </a:r>
            <a:r>
              <a:rPr lang="cs-CZ" sz="1800" dirty="0" smtClean="0"/>
              <a:t>- snížení </a:t>
            </a:r>
            <a:r>
              <a:rPr lang="cs-CZ" sz="1800" dirty="0"/>
              <a:t>prašnosti a hlučnosti, </a:t>
            </a:r>
          </a:p>
          <a:p>
            <a:r>
              <a:rPr lang="cs-CZ" sz="1800" dirty="0" smtClean="0"/>
              <a:t>- podstatné </a:t>
            </a:r>
            <a:r>
              <a:rPr lang="cs-CZ" sz="1800" dirty="0"/>
              <a:t>zvýšení bezpečnosti chodců,</a:t>
            </a:r>
          </a:p>
          <a:p>
            <a:r>
              <a:rPr lang="cs-CZ" sz="1800" dirty="0" smtClean="0"/>
              <a:t>- ochrana </a:t>
            </a:r>
            <a:r>
              <a:rPr lang="cs-CZ" sz="1800" dirty="0"/>
              <a:t>dětí (mj. bezpečné cesty do školy),</a:t>
            </a:r>
          </a:p>
          <a:p>
            <a:r>
              <a:rPr lang="cs-CZ" sz="1800" dirty="0" smtClean="0"/>
              <a:t>- plošné </a:t>
            </a:r>
            <a:r>
              <a:rPr lang="cs-CZ" sz="1800" dirty="0"/>
              <a:t>zlepšení podmínek pro cyklistickou dopravu,</a:t>
            </a:r>
          </a:p>
          <a:p>
            <a:r>
              <a:rPr lang="cs-CZ" sz="1800" dirty="0" smtClean="0"/>
              <a:t>- odrazení </a:t>
            </a:r>
            <a:r>
              <a:rPr lang="cs-CZ" sz="1800" dirty="0"/>
              <a:t>tranzitní dopravy,</a:t>
            </a:r>
          </a:p>
          <a:p>
            <a:r>
              <a:rPr lang="cs-CZ" sz="1800" dirty="0" smtClean="0"/>
              <a:t>- jednoduché </a:t>
            </a:r>
            <a:r>
              <a:rPr lang="cs-CZ" sz="1800" dirty="0"/>
              <a:t>a snadné přecházení,</a:t>
            </a:r>
          </a:p>
          <a:p>
            <a:r>
              <a:rPr lang="cs-CZ" sz="1800" dirty="0" smtClean="0"/>
              <a:t>- lepší </a:t>
            </a:r>
            <a:r>
              <a:rPr lang="cs-CZ" sz="1800" dirty="0"/>
              <a:t>podmínky pro pobyt a sousedské setkávání,</a:t>
            </a:r>
          </a:p>
          <a:p>
            <a:r>
              <a:rPr lang="cs-CZ" sz="1800" dirty="0" smtClean="0"/>
              <a:t>- prodloužení </a:t>
            </a:r>
            <a:r>
              <a:rPr lang="cs-CZ" sz="1800" dirty="0"/>
              <a:t>jízdních dob je nepatrné,</a:t>
            </a:r>
          </a:p>
          <a:p>
            <a:r>
              <a:rPr lang="cs-CZ" sz="1800" dirty="0" smtClean="0"/>
              <a:t>- atraktivnější </a:t>
            </a:r>
            <a:r>
              <a:rPr lang="cs-CZ" sz="1800" dirty="0"/>
              <a:t>bydlení, zhodnocování nemovitostí</a:t>
            </a:r>
            <a:r>
              <a:rPr lang="cs-CZ" sz="1800" dirty="0" smtClean="0"/>
              <a:t>…</a:t>
            </a:r>
          </a:p>
          <a:p>
            <a:r>
              <a:rPr lang="cs-CZ" sz="1800" dirty="0" smtClean="0"/>
              <a:t>Budeme pokračovat v jednání s MÚ Kralupy.</a:t>
            </a:r>
            <a:endParaRPr lang="cs-CZ" sz="1800" dirty="0"/>
          </a:p>
          <a:p>
            <a:endParaRPr lang="cs-CZ" sz="1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493B-14AC-492B-B7CE-FEBD4C81F7FE}" type="datetime1">
              <a:rPr lang="cs-CZ" smtClean="0"/>
              <a:t>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12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700" y="3665888"/>
            <a:ext cx="3744085" cy="280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4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 smtClean="0"/>
              <a:t>11.4.2016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DOPRAVA V OBCI NOVÁ VES</a:t>
            </a:r>
            <a:endParaRPr lang="cs-CZ" dirty="0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13</a:t>
            </a:fld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755576" y="281428"/>
            <a:ext cx="7474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sz="360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Opravy místních komunikací v obci, audit komunikací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dirty="0" smtClean="0"/>
              <a:t>Zpracován audit – pasport komunikací a známkování podle stavu</a:t>
            </a:r>
          </a:p>
          <a:p>
            <a:r>
              <a:rPr lang="cs-CZ" sz="1800" dirty="0" smtClean="0"/>
              <a:t>Analyzovány nejhorší úseky, celkové opravy by stály desítky milionů Kč</a:t>
            </a:r>
          </a:p>
          <a:p>
            <a:r>
              <a:rPr lang="cs-CZ" sz="1800" dirty="0" smtClean="0"/>
              <a:t>Místní komunikace možno rekonstruovat po kanalizaci, tzn. nyní pouze část Starých Ouholic</a:t>
            </a:r>
          </a:p>
          <a:p>
            <a:r>
              <a:rPr lang="cs-CZ" sz="1800" dirty="0" smtClean="0"/>
              <a:t>Dotace na rekonstrukce místních komunikací v současné době NEJSOU, zatím jediná možnost financovat z rozpočtu obce, ale obec nemá ani na připravované kanalizace (spoluúčast na dotaci cca 37%, </a:t>
            </a:r>
            <a:r>
              <a:rPr lang="cs-CZ" sz="1800" dirty="0" err="1" smtClean="0"/>
              <a:t>tj</a:t>
            </a:r>
            <a:r>
              <a:rPr lang="cs-CZ" sz="1800" dirty="0" smtClean="0"/>
              <a:t> při ceně 70 mil Kč cca 26 mil Kč).</a:t>
            </a:r>
          </a:p>
          <a:p>
            <a:r>
              <a:rPr lang="cs-CZ" sz="1800" dirty="0" smtClean="0"/>
              <a:t>Zpracován projekt na Staré Ouholice, rozpočet 9 mil Kč, nutno dělat po částech každý rok jednu ulici.</a:t>
            </a:r>
            <a:endParaRPr lang="cs-CZ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29487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611560" y="5631631"/>
            <a:ext cx="669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Tvůj text:</a:t>
            </a:r>
          </a:p>
          <a:p>
            <a:endParaRPr lang="cs-CZ" dirty="0"/>
          </a:p>
          <a:p>
            <a:r>
              <a:rPr lang="cs-CZ" dirty="0" smtClean="0"/>
              <a:t>STARÉ OUHOLICE SUCHO/DÉŠŤ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104456" cy="5472609"/>
          </a:xfrm>
        </p:spPr>
      </p:pic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7C9F7-3641-4FA4-BC2E-B6081CC89997}" type="datetime1">
              <a:rPr lang="cs-CZ" smtClean="0"/>
              <a:t>8.4.2016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DOPRAVA V OBCI NOVÁ VES</a:t>
            </a:r>
            <a:endParaRPr lang="cs-CZ" dirty="0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14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76672"/>
            <a:ext cx="405045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6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395536" y="5805264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PROJEKT SILNICE STARÉ OUHOLICE</a:t>
            </a:r>
            <a:endParaRPr lang="cs-CZ" dirty="0"/>
          </a:p>
          <a:p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723285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7C9F7-3641-4FA4-BC2E-B6081CC89997}" type="datetime1">
              <a:rPr lang="cs-CZ" smtClean="0"/>
              <a:t>8.4.2016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DOPRAVA V OBCI NOVÁ VES</a:t>
            </a:r>
            <a:endParaRPr lang="cs-CZ" dirty="0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391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Staré Ouholice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3" y="1554163"/>
            <a:ext cx="8046154" cy="4525962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493B-14AC-492B-B7CE-FEBD4C81F7FE}" type="datetime1">
              <a:rPr lang="cs-CZ" smtClean="0"/>
              <a:t>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8957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Nové </a:t>
            </a:r>
            <a:r>
              <a:rPr lang="cs-CZ" dirty="0" err="1" smtClean="0"/>
              <a:t>ouholice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3" y="1554163"/>
            <a:ext cx="8046154" cy="4525962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493B-14AC-492B-B7CE-FEBD4C81F7FE}" type="datetime1">
              <a:rPr lang="cs-CZ" smtClean="0"/>
              <a:t>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8825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Nová ves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3" y="1554163"/>
            <a:ext cx="8046154" cy="4525962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493B-14AC-492B-B7CE-FEBD4C81F7FE}" type="datetime1">
              <a:rPr lang="cs-CZ" smtClean="0"/>
              <a:t>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9597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Cyklostezka Velvary –sazená – Nová ves – nové </a:t>
            </a:r>
            <a:r>
              <a:rPr lang="cs-CZ" dirty="0" err="1" smtClean="0"/>
              <a:t>ouholice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320646"/>
            <a:ext cx="8809040" cy="5492729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493B-14AC-492B-B7CE-FEBD4C81F7FE}" type="datetime1">
              <a:rPr lang="cs-CZ" smtClean="0"/>
              <a:t>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060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Plánovaná </a:t>
            </a:r>
            <a:r>
              <a:rPr lang="cs-CZ" dirty="0"/>
              <a:t>oprava silnice </a:t>
            </a:r>
            <a:r>
              <a:rPr lang="cs-CZ" dirty="0" smtClean="0"/>
              <a:t>II/608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1800" dirty="0" smtClean="0"/>
              <a:t>Příprava a realizace SČ kraj – jako 1 projekt 27 km</a:t>
            </a:r>
          </a:p>
          <a:p>
            <a:r>
              <a:rPr lang="cs-CZ" sz="1800" dirty="0" smtClean="0"/>
              <a:t>V našem katastru vlastník pozemků obec Nová Ves</a:t>
            </a:r>
          </a:p>
          <a:p>
            <a:r>
              <a:rPr lang="cs-CZ" sz="1800" dirty="0" smtClean="0"/>
              <a:t>Původní </a:t>
            </a:r>
            <a:r>
              <a:rPr lang="cs-CZ" sz="1800" dirty="0"/>
              <a:t>projekt – SUDOP DSP 2013: Předmětem REKONSTRUKCE komunikace II/608 je obnova a zesílení krytu vozovky </a:t>
            </a:r>
            <a:r>
              <a:rPr lang="cs-CZ" sz="1800" dirty="0" smtClean="0"/>
              <a:t>uvedené komunikace </a:t>
            </a:r>
            <a:r>
              <a:rPr lang="cs-CZ" sz="1800" dirty="0"/>
              <a:t>v rozsahu km 0,00 (hranice </a:t>
            </a:r>
            <a:r>
              <a:rPr lang="cs-CZ" sz="1800" dirty="0" err="1"/>
              <a:t>hl.m.Prahy</a:t>
            </a:r>
            <a:r>
              <a:rPr lang="cs-CZ" sz="1800" dirty="0"/>
              <a:t>) – cca km 27,600 (hranice Ústeckého kraje</a:t>
            </a:r>
            <a:r>
              <a:rPr lang="cs-CZ" sz="1800" dirty="0" smtClean="0"/>
              <a:t>) – NEŘEŠÍ VADNÝ PODKLAD – VZNIK VYJETÝCH KOLEJÍ</a:t>
            </a:r>
          </a:p>
          <a:p>
            <a:r>
              <a:rPr lang="cs-CZ" sz="1800" dirty="0" smtClean="0"/>
              <a:t>Problémy s vlastníky pozemků v jiných katastrech, není stavební povolení</a:t>
            </a:r>
          </a:p>
          <a:p>
            <a:r>
              <a:rPr lang="cs-CZ" sz="1800" i="1" dirty="0" smtClean="0"/>
              <a:t>Obec jednala s krajem s požadavky: </a:t>
            </a:r>
          </a:p>
          <a:p>
            <a:r>
              <a:rPr lang="cs-CZ" sz="1800" i="1" dirty="0" smtClean="0"/>
              <a:t>- vypořádání bodů z Bezpečnostní inspekce</a:t>
            </a:r>
          </a:p>
          <a:p>
            <a:r>
              <a:rPr lang="cs-CZ" sz="1800" i="1" dirty="0" smtClean="0"/>
              <a:t>- zapracovat zklidňující prvky pro snížení rychlosti vozidel, silnici projektovat jako </a:t>
            </a:r>
            <a:r>
              <a:rPr lang="cs-CZ" sz="1800" i="1" dirty="0" err="1" smtClean="0"/>
              <a:t>intravilánovou</a:t>
            </a:r>
            <a:r>
              <a:rPr lang="cs-CZ" sz="1800" i="1" dirty="0"/>
              <a:t> </a:t>
            </a:r>
            <a:r>
              <a:rPr lang="cs-CZ" sz="1800" i="1" dirty="0" smtClean="0"/>
              <a:t>– šíře, obrubníky, tichý asfalt atd.</a:t>
            </a:r>
          </a:p>
          <a:p>
            <a:r>
              <a:rPr lang="cs-CZ" sz="1800" i="1" dirty="0" smtClean="0"/>
              <a:t>- dořešit odvodnění komunikace a snížit niveletu v Nových Ouholicích</a:t>
            </a:r>
          </a:p>
          <a:p>
            <a:r>
              <a:rPr lang="cs-CZ" sz="1800" i="1" dirty="0" smtClean="0"/>
              <a:t>- provést novou diagnostiku podkladu a provést výměnu „kufru“ vozovky, aby se netvořily koleje</a:t>
            </a:r>
          </a:p>
          <a:p>
            <a:r>
              <a:rPr lang="cs-CZ" sz="1800" i="1" dirty="0" smtClean="0"/>
              <a:t>- nezmenšovat, ale zvýšit průtočný profil mostu přes Bakovský potok, doložit hydrotechnický výpočet</a:t>
            </a:r>
          </a:p>
          <a:p>
            <a:r>
              <a:rPr lang="cs-CZ" sz="1800" dirty="0" smtClean="0"/>
              <a:t>Projekt bude přepracován, </a:t>
            </a:r>
            <a:r>
              <a:rPr lang="cs-CZ" sz="1800" dirty="0" smtClean="0">
                <a:solidFill>
                  <a:srgbClr val="FF0000"/>
                </a:solidFill>
              </a:rPr>
              <a:t>realizace nebude dříve než 2017 </a:t>
            </a:r>
            <a:r>
              <a:rPr lang="cs-CZ" sz="1800" dirty="0" smtClean="0"/>
              <a:t>(Mgr. Kopřiva, </a:t>
            </a:r>
            <a:r>
              <a:rPr lang="cs-CZ" sz="1800" dirty="0" err="1" smtClean="0"/>
              <a:t>ved</a:t>
            </a:r>
            <a:r>
              <a:rPr lang="cs-CZ" sz="1800" dirty="0" smtClean="0"/>
              <a:t>. Odboru dopravy SČ kraje.)</a:t>
            </a:r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cs-CZ" sz="1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 smtClean="0"/>
              <a:t>11.4.2016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6344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Cyklostezka Lužec – </a:t>
            </a:r>
            <a:r>
              <a:rPr lang="cs-CZ" sz="2800" dirty="0" err="1" smtClean="0"/>
              <a:t>vraňany</a:t>
            </a:r>
            <a:r>
              <a:rPr lang="cs-CZ" sz="2800" dirty="0" smtClean="0"/>
              <a:t> – </a:t>
            </a:r>
            <a:r>
              <a:rPr lang="cs-CZ" sz="2800" dirty="0" err="1" smtClean="0"/>
              <a:t>vepřek</a:t>
            </a:r>
            <a:r>
              <a:rPr lang="cs-CZ" sz="2800" dirty="0" smtClean="0"/>
              <a:t> - </a:t>
            </a:r>
            <a:r>
              <a:rPr lang="cs-CZ" sz="2800" dirty="0" err="1" smtClean="0"/>
              <a:t>ledčice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493B-14AC-492B-B7CE-FEBD4C81F7FE}" type="datetime1">
              <a:rPr lang="cs-CZ" smtClean="0"/>
              <a:t>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20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736"/>
            <a:ext cx="8881048" cy="566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72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KOMUNIKACE v obci Nová ves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Závěr:</a:t>
            </a:r>
          </a:p>
          <a:p>
            <a:r>
              <a:rPr lang="cs-CZ" dirty="0" smtClean="0"/>
              <a:t>Mnoho let se dělalo v této oblasti málo nebo nic, tak máme hodně práce, málo peněz, hodně jednání s úřady, málo vlivu, ale musíme se snažit o maximum.</a:t>
            </a:r>
          </a:p>
          <a:p>
            <a:r>
              <a:rPr lang="cs-CZ" dirty="0" smtClean="0"/>
              <a:t>Občané mohou pomoci aktivním občanským postojem.</a:t>
            </a:r>
          </a:p>
          <a:p>
            <a:endParaRPr lang="cs-CZ" dirty="0"/>
          </a:p>
          <a:p>
            <a:r>
              <a:rPr lang="cs-CZ" dirty="0" smtClean="0"/>
              <a:t>Děkuji za pozornost.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493B-14AC-492B-B7CE-FEBD4C81F7FE}" type="datetime1">
              <a:rPr lang="cs-CZ" smtClean="0"/>
              <a:t>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5980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Plánovaná oprava silnice II/608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/>
              <a:t>Aktivity obce:</a:t>
            </a:r>
          </a:p>
          <a:p>
            <a:r>
              <a:rPr lang="cs-CZ" sz="1800" dirty="0" smtClean="0"/>
              <a:t>Bezpečnostní inspekce silnice II/608 – CR Project červenec 2015</a:t>
            </a:r>
          </a:p>
          <a:p>
            <a:r>
              <a:rPr lang="cs-CZ" sz="1800" dirty="0" smtClean="0"/>
              <a:t>- analyzováno 4,027 km, identifikováno 58 rizik, z toho 28 vážných – postupně řešeny rizika v pravomoci obce.</a:t>
            </a:r>
          </a:p>
          <a:p>
            <a:r>
              <a:rPr lang="cs-CZ" sz="1800" dirty="0" smtClean="0"/>
              <a:t>Jednání s Krajským úřadem (23.11.2015 a 11.12016) s požadavky obce</a:t>
            </a:r>
          </a:p>
          <a:p>
            <a:r>
              <a:rPr lang="cs-CZ" sz="1800" dirty="0" smtClean="0"/>
              <a:t>Spolupráce s dopravním inženýrem a městským inženýrem</a:t>
            </a:r>
          </a:p>
          <a:p>
            <a:r>
              <a:rPr lang="cs-CZ" sz="1800" dirty="0" smtClean="0"/>
              <a:t>Příprava projektu chodníků (po kanalizaci – ideálně současně s rekonstrukcí silnice)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 smtClean="0"/>
              <a:t>11.4.2016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3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321" y="4077979"/>
            <a:ext cx="3347864" cy="25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49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Plánovaná oprava silnice II/608</a:t>
            </a:r>
            <a:endParaRPr lang="cs-CZ" dirty="0"/>
          </a:p>
        </p:txBody>
      </p:sp>
      <p:pic>
        <p:nvPicPr>
          <p:cNvPr id="7" name="WP_20151015_07_59_54_Pr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5475" y="1554163"/>
            <a:ext cx="8045450" cy="4525962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493B-14AC-492B-B7CE-FEBD4C81F7FE}" type="datetime1">
              <a:rPr lang="cs-CZ" smtClean="0"/>
              <a:t>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026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Plánovaná oprava silnice II/608</a:t>
            </a:r>
          </a:p>
        </p:txBody>
      </p:sp>
      <p:pic>
        <p:nvPicPr>
          <p:cNvPr id="7" name="WP_20151015_08_07_01_Pr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5475" y="1554163"/>
            <a:ext cx="8045450" cy="4525962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 smtClean="0"/>
              <a:t>11.4.2016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439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Výstavba chodníků kolem II/608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Projekt a realizaci financuje obec</a:t>
            </a:r>
          </a:p>
          <a:p>
            <a:r>
              <a:rPr lang="cs-CZ" sz="2000" dirty="0" smtClean="0"/>
              <a:t>Projekt nutno „napasovat“ na projekt opravy silnice SČ kraje (niveleta, šíře silnice)</a:t>
            </a:r>
          </a:p>
          <a:p>
            <a:r>
              <a:rPr lang="cs-CZ" sz="2000" dirty="0" smtClean="0"/>
              <a:t>Po kanalizaci</a:t>
            </a:r>
          </a:p>
          <a:p>
            <a:r>
              <a:rPr lang="cs-CZ" sz="2000" dirty="0" smtClean="0"/>
              <a:t>Realizace ideálně společně s rekonstrukcí silnice</a:t>
            </a:r>
            <a:endParaRPr lang="cs-CZ" sz="2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493B-14AC-492B-B7CE-FEBD4C81F7FE}" type="datetime1">
              <a:rPr lang="cs-CZ" smtClean="0"/>
              <a:t>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9797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Výstavba chodníků kolem II/608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 smtClean="0"/>
              <a:t>11.4.2016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7</a:t>
            </a:fld>
            <a:endParaRPr lang="cs-CZ"/>
          </a:p>
        </p:txBody>
      </p:sp>
      <p:graphicFrame>
        <p:nvGraphicFramePr>
          <p:cNvPr id="7" name="Zástupný symbol pro obsah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5202168"/>
              </p:ext>
            </p:extLst>
          </p:nvPr>
        </p:nvGraphicFramePr>
        <p:xfrm>
          <a:off x="180975" y="1196975"/>
          <a:ext cx="9070975" cy="566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3" imgW="22707428" imgH="16039807" progId="AcroExch.Document.11">
                  <p:embed/>
                </p:oleObj>
              </mc:Choice>
              <mc:Fallback>
                <p:oleObj name="Acrobat Document" r:id="rId3" imgW="22707428" imgH="1603980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0975" y="1196975"/>
                        <a:ext cx="9070975" cy="566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8355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938" y="715962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cs-CZ" sz="2700" dirty="0" smtClean="0"/>
              <a:t>Omezení </a:t>
            </a:r>
            <a:r>
              <a:rPr lang="cs-CZ" sz="2700" dirty="0"/>
              <a:t>jízdy dálkových kamionů v úseku Nová Ves – kruhový objezd u exitu 29 D8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dirty="0" smtClean="0"/>
              <a:t>Koordinace s OÚ </a:t>
            </a:r>
            <a:r>
              <a:rPr lang="cs-CZ" sz="1800" dirty="0" err="1" smtClean="0"/>
              <a:t>Straškov</a:t>
            </a:r>
            <a:r>
              <a:rPr lang="cs-CZ" sz="1800" dirty="0" smtClean="0"/>
              <a:t> – Vodochody (Ústecký kraj)</a:t>
            </a:r>
          </a:p>
          <a:p>
            <a:r>
              <a:rPr lang="cs-CZ" sz="1800" dirty="0" smtClean="0"/>
              <a:t>Nesouhlas DI PČR Mělník</a:t>
            </a:r>
          </a:p>
          <a:p>
            <a:r>
              <a:rPr lang="cs-CZ" sz="1800" dirty="0" smtClean="0"/>
              <a:t>Identické řešení v úseku Klecany – Úžice v 2008 – souhlas DI PČR Mělník a PČR Praha venkov, MÚ Kralupy n. V. stanovil tuto úpravu bez připomínek. </a:t>
            </a:r>
            <a:r>
              <a:rPr lang="cs-CZ" sz="1800" dirty="0" smtClean="0">
                <a:solidFill>
                  <a:srgbClr val="FF0000"/>
                </a:solidFill>
              </a:rPr>
              <a:t>Proč to nejde u nás?</a:t>
            </a:r>
          </a:p>
          <a:p>
            <a:r>
              <a:rPr lang="cs-CZ" sz="1800" dirty="0"/>
              <a:t>Návrh dopravního inženýra Ing. </a:t>
            </a:r>
            <a:r>
              <a:rPr lang="cs-CZ" sz="1800" dirty="0" smtClean="0"/>
              <a:t>Vychodila znovu zaslán PČR k vyjádření</a:t>
            </a:r>
          </a:p>
          <a:p>
            <a:r>
              <a:rPr lang="cs-CZ" sz="1800" dirty="0" smtClean="0"/>
              <a:t>Obec bude pokračovat v jednáních</a:t>
            </a:r>
          </a:p>
          <a:p>
            <a:endParaRPr lang="cs-CZ" sz="1800" dirty="0"/>
          </a:p>
          <a:p>
            <a:endParaRPr lang="cs-CZ" sz="1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 smtClean="0"/>
              <a:t>11.4.2016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6808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938" y="186622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cs-CZ" sz="2700" dirty="0" smtClean="0"/>
              <a:t>Omezení </a:t>
            </a:r>
            <a:r>
              <a:rPr lang="cs-CZ" sz="2700" dirty="0"/>
              <a:t>jízdy dálkových kamionů v úseku Nová Ves – kruhový objezd u exitu 29 D8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1800" dirty="0"/>
          </a:p>
          <a:p>
            <a:endParaRPr lang="cs-CZ" sz="1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493B-14AC-492B-B7CE-FEBD4C81F7FE}" type="datetime1">
              <a:rPr lang="cs-CZ" smtClean="0"/>
              <a:t>8.4.2016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1363-0E94-4B6D-8EA5-F5EBF86C4F36}" type="slidenum">
              <a:rPr lang="cs-CZ" smtClean="0"/>
              <a:t>9</a:t>
            </a:fld>
            <a:endParaRPr lang="cs-CZ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168737"/>
              </p:ext>
            </p:extLst>
          </p:nvPr>
        </p:nvGraphicFramePr>
        <p:xfrm>
          <a:off x="107504" y="1024823"/>
          <a:ext cx="9036496" cy="5696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Acrobat Document" r:id="rId3" imgW="22707428" imgH="16039807" progId="AcroExch.Document.11">
                  <p:embed/>
                </p:oleObj>
              </mc:Choice>
              <mc:Fallback>
                <p:oleObj name="Acrobat Document" r:id="rId3" imgW="22707428" imgH="1603980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1024823"/>
                        <a:ext cx="9036496" cy="5696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92529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270</TotalTime>
  <Words>1085</Words>
  <Application>Microsoft Office PowerPoint</Application>
  <PresentationFormat>Předvádění na obrazovce (4:3)</PresentationFormat>
  <Paragraphs>134</Paragraphs>
  <Slides>21</Slides>
  <Notes>1</Notes>
  <HiddenSlides>0</HiddenSlides>
  <MMClips>2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7" baseType="lpstr">
      <vt:lpstr>Calibri</vt:lpstr>
      <vt:lpstr>Franklin Gothic Book</vt:lpstr>
      <vt:lpstr>Franklin Gothic Medium</vt:lpstr>
      <vt:lpstr>Wingdings 2</vt:lpstr>
      <vt:lpstr>Cesta</vt:lpstr>
      <vt:lpstr>Acrobat Document</vt:lpstr>
      <vt:lpstr>KOMUNIKACE v obci Nová ves</vt:lpstr>
      <vt:lpstr>Plánovaná oprava silnice II/608</vt:lpstr>
      <vt:lpstr>Plánovaná oprava silnice II/608</vt:lpstr>
      <vt:lpstr>Plánovaná oprava silnice II/608</vt:lpstr>
      <vt:lpstr>Plánovaná oprava silnice II/608</vt:lpstr>
      <vt:lpstr>Výstavba chodníků kolem II/608</vt:lpstr>
      <vt:lpstr>Výstavba chodníků kolem II/608</vt:lpstr>
      <vt:lpstr>Omezení jízdy dálkových kamionů v úseku Nová Ves – kruhový objezd u exitu 29 D8</vt:lpstr>
      <vt:lpstr>Omezení jízdy dálkových kamionů v úseku Nová Ves – kruhový objezd u exitu 29 D8</vt:lpstr>
      <vt:lpstr>Výsledky měření rychlosti a počtu automobilů na silnici II/608</vt:lpstr>
      <vt:lpstr>Instalace úsekového radaru v Nových Ouholicích</vt:lpstr>
      <vt:lpstr>Zóna 30 ve Starých Ouholicích</vt:lpstr>
      <vt:lpstr>Prezentace aplikace PowerPoint</vt:lpstr>
      <vt:lpstr>Prezentace aplikace PowerPoint</vt:lpstr>
      <vt:lpstr>Prezentace aplikace PowerPoint</vt:lpstr>
      <vt:lpstr>Staré Ouholice</vt:lpstr>
      <vt:lpstr>Nové ouholice</vt:lpstr>
      <vt:lpstr>Nová ves</vt:lpstr>
      <vt:lpstr>Cyklostezka Velvary –sazená – Nová ves – nové ouholice</vt:lpstr>
      <vt:lpstr>Cyklostezka Lužec – vraňany – vepřek - ledčice</vt:lpstr>
      <vt:lpstr>KOMUNIKACE v obci Nová ves</vt:lpstr>
    </vt:vector>
  </TitlesOfParts>
  <Company>Česká rafinérská, a.s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Doprava v obci Nová ves</dc:title>
  <dc:creator>Kuchta Pavel (UNP-CRC)</dc:creator>
  <cp:lastModifiedBy>MEX</cp:lastModifiedBy>
  <cp:revision>32</cp:revision>
  <dcterms:created xsi:type="dcterms:W3CDTF">2016-04-05T16:59:14Z</dcterms:created>
  <dcterms:modified xsi:type="dcterms:W3CDTF">2016-04-08T10:54:38Z</dcterms:modified>
</cp:coreProperties>
</file>